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8" r:id="rId5"/>
    <p:sldId id="279" r:id="rId6"/>
    <p:sldId id="282" r:id="rId7"/>
    <p:sldId id="280" r:id="rId8"/>
    <p:sldId id="281" r:id="rId9"/>
    <p:sldId id="285" r:id="rId10"/>
    <p:sldId id="283" r:id="rId11"/>
    <p:sldId id="284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57E13-E380-445D-A9D6-BA4AE971AE3F}" v="26" dt="2022-10-27T20:52:49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A2049-9196-EAA6-BB3D-0ABA0353F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D96C-C84F-A8CD-9131-0676B0FCA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4942-6FD5-D2D6-6B3A-873B41E3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BF1-0BB4-40C7-9C4F-F73AD6A0717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DCA4F-6C88-0E01-2D9F-C14BF442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16F45-8176-A6CD-C875-6E62FA9C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1CB8-A3C0-415B-9E97-8E1AA408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AFBF-8EBE-091C-EAA2-26837C7DB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9F2DF-607F-BAAC-9F59-DBDE166B9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4304-B1A4-659A-FEE9-3C29FE1A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BF1-0BB4-40C7-9C4F-F73AD6A0717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C5EA-A0B1-01DF-D3DD-99D32933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DC545-DA39-7722-8561-361C2405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1CB8-A3C0-415B-9E97-8E1AA408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5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DAEF8-6E48-C8E2-0380-9F5B88DBA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F1886-17C5-643A-A757-DFBDB1BF2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6C3B4-4280-6B29-F45E-C9943CAF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BF1-0BB4-40C7-9C4F-F73AD6A0717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8D559-EE8D-DE42-CC71-BDF0CBD2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3BABA-BF2C-942B-FC5B-72CF189E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1CB8-A3C0-415B-9E97-8E1AA408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4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EF6A-5CDF-6699-FF8D-DB01B756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3D6B9-CCBB-ED23-6682-B2AAF28C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FA42A-2BA1-3ECB-AE1E-450658D1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BF1-0BB4-40C7-9C4F-F73AD6A0717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3C777-197C-7CEF-8575-2B01A274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A655E-9E3A-AD35-F963-FF426E4D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1CB8-A3C0-415B-9E97-8E1AA408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2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470B-3F93-2DEB-41B6-55BB7E745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6C921-D140-5607-BE9F-F577ED8B9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BE00D-556A-8287-0CC1-D49B4EE7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BF1-0BB4-40C7-9C4F-F73AD6A0717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C9779-3178-734E-7A81-383BEAB0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6DF1D-2DA3-7A2B-C739-968B74B2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1CB8-A3C0-415B-9E97-8E1AA408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3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A1CF-FC3A-0548-7389-FD5222AC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A3114-D3A3-5AB7-CDB5-3F17C8B79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E3F7E-E137-F7DA-BA49-2FDFEE5B9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07A1-FD03-98FB-825D-0ED4B312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BF1-0BB4-40C7-9C4F-F73AD6A0717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9993C-6B89-7EED-AEFB-1D7039DFD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5A7B5-FC73-8F2F-8C02-4214D274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1CB8-A3C0-415B-9E97-8E1AA408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5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116A-B985-AB5C-8992-AC799A3E2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04441-5890-0FF1-E860-29DBD688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FE8E9-CFDF-88D5-DDE0-110D83F7E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0A00D-AA2D-AC0E-A753-32A73F5E2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68A36B-7D1C-86CB-2EE5-C66726781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22F177-27BD-2034-199F-18338E46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BF1-0BB4-40C7-9C4F-F73AD6A0717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3A8A85-0A2A-88B4-D1A5-67BA94B8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55D83-67DC-DA5A-0D5F-AE6F9FE6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1CB8-A3C0-415B-9E97-8E1AA408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0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C0F3-BE3F-18C7-2210-99D842C4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E7A5E-306E-A4F7-DA1D-E5529419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BF1-0BB4-40C7-9C4F-F73AD6A0717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9C65B-2320-B4B3-DB74-EFA64B65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2B7B0-42D8-5552-11EC-15D39DE4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1CB8-A3C0-415B-9E97-8E1AA408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824863-1439-7E51-9A41-978F47C0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BF1-0BB4-40C7-9C4F-F73AD6A0717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C2E08-45FB-0E60-58BF-0146ECD1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E1DED-D0CA-45FB-4B06-01DE90A9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1CB8-A3C0-415B-9E97-8E1AA408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7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41D2-29E9-CB91-C6D4-89A7383A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B22CE-9714-1FCF-68FD-D775BA87F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80EB2-D54E-E813-3CD2-ED7C8A6BE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D1B19-C08A-1FC3-FA8A-04ED904E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BF1-0BB4-40C7-9C4F-F73AD6A0717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4F9D6-1099-99E1-6232-15D29FDA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67175-5D59-B123-11CF-0D2CA8AB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1CB8-A3C0-415B-9E97-8E1AA408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10ED-3D98-72C4-686B-CFD4BBDB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D94B9-6499-0F33-71F9-BF61E6610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16709-7521-312D-3D76-783FA9750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EBB98-0705-855A-DC59-0A0B4D32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BF1-0BB4-40C7-9C4F-F73AD6A0717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572F4-BBEB-9139-2F7C-142199B4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C6F3E-889C-1D25-9C7E-FB6D0D0C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1CB8-A3C0-415B-9E97-8E1AA408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9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7BC19-CBF1-9663-26C5-DC5C811F3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A214F-10C4-C2C8-CD10-FAA6273CD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7C24F-D221-0BEC-D6E2-FF1546AD5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FBF1-0BB4-40C7-9C4F-F73AD6A0717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18DF0-FA9A-4D79-1556-3F31FA35A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FF988-201B-B86F-D123-27D924AC0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1CB8-A3C0-415B-9E97-8E1AA408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607693325/6d4e9cfdc5" TargetMode="External"/><Relationship Id="rId3" Type="http://schemas.openxmlformats.org/officeDocument/2006/relationships/hyperlink" Target="http://www.deca.org/compete" TargetMode="External"/><Relationship Id="rId7" Type="http://schemas.openxmlformats.org/officeDocument/2006/relationships/hyperlink" Target="https://vimeo.com/624927348/a99fca1fe4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static1.squarespace.com/static/5979c56846c3c439412b7195/t/60aeb674bcfe57306e58c450/1622062715174/Debunking%2Bthe%2BMyths%2Bof%2BWritten%2BEvent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652701594/7ff01e008a" TargetMode="External"/><Relationship Id="rId11" Type="http://schemas.openxmlformats.org/officeDocument/2006/relationships/hyperlink" Target="https://vimeo.com/644584208/bdc4fb958a" TargetMode="External"/><Relationship Id="rId5" Type="http://schemas.openxmlformats.org/officeDocument/2006/relationships/hyperlink" Target="https://vimeo.com/647843237/57903d36a3" TargetMode="External"/><Relationship Id="rId10" Type="http://schemas.openxmlformats.org/officeDocument/2006/relationships/hyperlink" Target="https://vimeo.com/644592931/d9987672a0" TargetMode="External"/><Relationship Id="rId4" Type="http://schemas.openxmlformats.org/officeDocument/2006/relationships/hyperlink" Target="https://vimeo.com/760010238/ef08f6a5b5" TargetMode="External"/><Relationship Id="rId9" Type="http://schemas.openxmlformats.org/officeDocument/2006/relationships/hyperlink" Target="https://vimeo.com/639747186/8e9a47c01b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ca.org/high-school-programs/high-school-competitive-events/" TargetMode="External"/><Relationship Id="rId2" Type="http://schemas.openxmlformats.org/officeDocument/2006/relationships/hyperlink" Target="https://www.deca.org/wp-content/uploads/2021/07/HS_PenaltyPointChecklis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deca.org/wp-content/uploads/2021/07/HS_WrittenStatement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a.org/compete" TargetMode="External"/><Relationship Id="rId2" Type="http://schemas.openxmlformats.org/officeDocument/2006/relationships/hyperlink" Target="https://teachdeca.org/course/2-1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a.org/compete" TargetMode="External"/><Relationship Id="rId2" Type="http://schemas.openxmlformats.org/officeDocument/2006/relationships/hyperlink" Target="https://teachdeca.org/course/2-1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E959B1F-12EF-4F4E-46D2-219ED8276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3497"/>
            <a:ext cx="9144000" cy="923364"/>
          </a:xfrm>
        </p:spPr>
        <p:txBody>
          <a:bodyPr/>
          <a:lstStyle/>
          <a:p>
            <a:r>
              <a:rPr lang="en-US" dirty="0"/>
              <a:t>Do the Work…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B5A9307-0E45-4158-945C-C15FD7512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237" y="1282044"/>
            <a:ext cx="11673526" cy="1334109"/>
          </a:xfrm>
        </p:spPr>
        <p:txBody>
          <a:bodyPr>
            <a:noAutofit/>
          </a:bodyPr>
          <a:lstStyle/>
          <a:p>
            <a:r>
              <a:rPr lang="en-US" sz="7200" dirty="0"/>
              <a:t>Earn the (DECA) GLASS!!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94C053-399E-96F1-3483-C0FDEB4F8839}"/>
              </a:ext>
            </a:extLst>
          </p:cNvPr>
          <p:cNvSpPr txBox="1"/>
          <p:nvPr/>
        </p:nvSpPr>
        <p:spPr>
          <a:xfrm>
            <a:off x="386499" y="2884547"/>
            <a:ext cx="7136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Tips and Advice to help you SUCCEED  at </a:t>
            </a:r>
            <a:r>
              <a:rPr lang="en-US" sz="4400" dirty="0"/>
              <a:t>Alabama CDC</a:t>
            </a:r>
            <a:endParaRPr lang="en-US" sz="3200" dirty="0"/>
          </a:p>
          <a:p>
            <a:pPr algn="ctr"/>
            <a:r>
              <a:rPr lang="en-US" sz="3200" dirty="0"/>
              <a:t>and </a:t>
            </a:r>
            <a:r>
              <a:rPr lang="en-US" sz="4400" dirty="0"/>
              <a:t>ICDC</a:t>
            </a:r>
          </a:p>
          <a:p>
            <a:pPr algn="ctr"/>
            <a:endParaRPr lang="en-US" sz="3200" dirty="0"/>
          </a:p>
          <a:p>
            <a:pPr algn="ctr"/>
            <a:r>
              <a:rPr lang="en-US" sz="4400" b="1" dirty="0"/>
              <a:t>WRITTEN EVENTS</a:t>
            </a:r>
            <a:endParaRPr lang="en-US" sz="3200" b="1" dirty="0"/>
          </a:p>
        </p:txBody>
      </p:sp>
      <p:pic>
        <p:nvPicPr>
          <p:cNvPr id="5" name="Picture 4" descr="A picture containing person, person, suit, clothing&#10;&#10;Description automatically generated">
            <a:extLst>
              <a:ext uri="{FF2B5EF4-FFF2-40B4-BE49-F238E27FC236}">
                <a16:creationId xmlns:a16="http://schemas.microsoft.com/office/drawing/2014/main" id="{5A013595-5365-C67B-B863-CD8B90DD5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79" y="2095465"/>
            <a:ext cx="4762535" cy="47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7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D1A3-2D12-661A-C29B-787B32C1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/>
          <a:lstStyle/>
          <a:p>
            <a:r>
              <a:rPr lang="en-US" dirty="0"/>
              <a:t>Tips for the </a:t>
            </a:r>
            <a:r>
              <a:rPr lang="en-US" b="1" dirty="0"/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33BFC-A991-1A26-ADB3-03C42C08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4305"/>
            <a:ext cx="10515600" cy="4222657"/>
          </a:xfrm>
        </p:spPr>
        <p:txBody>
          <a:bodyPr>
            <a:normAutofit/>
          </a:bodyPr>
          <a:lstStyle/>
          <a:p>
            <a:r>
              <a:rPr lang="en-US" dirty="0"/>
              <a:t>Organize your presentation using the points in the </a:t>
            </a:r>
            <a:r>
              <a:rPr lang="en-US" b="1" dirty="0"/>
              <a:t>rubric</a:t>
            </a:r>
          </a:p>
          <a:p>
            <a:r>
              <a:rPr lang="en-US" dirty="0"/>
              <a:t>Create and memorize your script, but don’t skip a beat if you mess up… just keep going </a:t>
            </a:r>
          </a:p>
          <a:p>
            <a:r>
              <a:rPr lang="en-US" dirty="0"/>
              <a:t>Focus on nonverbal communications – gestures, facials, eye contact, posture</a:t>
            </a:r>
          </a:p>
          <a:p>
            <a:r>
              <a:rPr lang="en-US" dirty="0"/>
              <a:t>Practice your tone, speed at which you speak, enunciations, and timing</a:t>
            </a:r>
          </a:p>
          <a:p>
            <a:r>
              <a:rPr lang="en-US" dirty="0"/>
              <a:t>Get feedback from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3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D1A3-2D12-661A-C29B-787B32C1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/>
          <a:lstStyle/>
          <a:p>
            <a:r>
              <a:rPr lang="en-US" dirty="0"/>
              <a:t>Tips for the </a:t>
            </a:r>
            <a:r>
              <a:rPr lang="en-US" b="1" dirty="0"/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33BFC-A991-1A26-ADB3-03C42C08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3295"/>
            <a:ext cx="10515600" cy="44736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Impressions are LASTING impressions</a:t>
            </a:r>
          </a:p>
          <a:p>
            <a:pPr lvl="1"/>
            <a:r>
              <a:rPr lang="en-US" dirty="0"/>
              <a:t>Set up presentation in an organized and timely manner</a:t>
            </a:r>
          </a:p>
          <a:p>
            <a:pPr lvl="1"/>
            <a:r>
              <a:rPr lang="en-US" dirty="0"/>
              <a:t>Start with a firm handshake and introduction</a:t>
            </a:r>
          </a:p>
          <a:p>
            <a:r>
              <a:rPr lang="en-US" dirty="0"/>
              <a:t>Speak slowly, enunciate, and use proper tone</a:t>
            </a:r>
          </a:p>
          <a:p>
            <a:r>
              <a:rPr lang="en-US" dirty="0"/>
              <a:t>Engage with the judge and the presentation materials</a:t>
            </a:r>
          </a:p>
          <a:p>
            <a:r>
              <a:rPr lang="en-US" dirty="0"/>
              <a:t>DON’T read from a script – use notes as a guide to keep you on track, not for reading word-for-word</a:t>
            </a:r>
          </a:p>
          <a:p>
            <a:r>
              <a:rPr lang="en-US" dirty="0"/>
              <a:t>Maintain eye contact when facing the judge</a:t>
            </a:r>
          </a:p>
          <a:p>
            <a:r>
              <a:rPr lang="en-US" dirty="0"/>
              <a:t>Provide a business card, flyer, pamphlet, and other take aways, but nothing of monetary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5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8B53-33BD-6F18-9F4E-BE86D3F3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90" y="651789"/>
            <a:ext cx="10515600" cy="899105"/>
          </a:xfrm>
        </p:spPr>
        <p:txBody>
          <a:bodyPr/>
          <a:lstStyle/>
          <a:p>
            <a:r>
              <a:rPr lang="en-US" dirty="0"/>
              <a:t>Wrap it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6D675-CC3D-664F-CD0E-02D946D26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49" y="1450804"/>
            <a:ext cx="6373721" cy="428513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Focus on what you know!</a:t>
            </a:r>
          </a:p>
          <a:p>
            <a:r>
              <a:rPr lang="en-US" dirty="0"/>
              <a:t>End with a “hook” or lasting impression</a:t>
            </a:r>
          </a:p>
          <a:p>
            <a:r>
              <a:rPr lang="en-US" dirty="0"/>
              <a:t>Be memorable</a:t>
            </a:r>
          </a:p>
          <a:p>
            <a:r>
              <a:rPr lang="en-US" dirty="0"/>
              <a:t>Show lots of energy</a:t>
            </a:r>
          </a:p>
          <a:p>
            <a:pPr lvl="1"/>
            <a:r>
              <a:rPr lang="en-US" dirty="0"/>
              <a:t>Be more “Shark Tank” and less </a:t>
            </a:r>
            <a:br>
              <a:rPr lang="en-US" dirty="0"/>
            </a:br>
            <a:r>
              <a:rPr lang="en-US" dirty="0"/>
              <a:t>“news story” style</a:t>
            </a:r>
          </a:p>
          <a:p>
            <a:r>
              <a:rPr lang="en-US" dirty="0"/>
              <a:t>Smile</a:t>
            </a:r>
          </a:p>
        </p:txBody>
      </p:sp>
      <p:pic>
        <p:nvPicPr>
          <p:cNvPr id="1026" name="Picture 2" descr="Which DECA events tend to be the least popular?">
            <a:extLst>
              <a:ext uri="{FF2B5EF4-FFF2-40B4-BE49-F238E27FC236}">
                <a16:creationId xmlns:a16="http://schemas.microsoft.com/office/drawing/2014/main" id="{49D72E26-D810-7CD9-2919-701B4368D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3"/>
          <a:stretch/>
        </p:blipFill>
        <p:spPr bwMode="auto">
          <a:xfrm>
            <a:off x="6879702" y="104214"/>
            <a:ext cx="5238750" cy="28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person, person, posing, standing&#10;&#10;Description automatically generated">
            <a:extLst>
              <a:ext uri="{FF2B5EF4-FFF2-40B4-BE49-F238E27FC236}">
                <a16:creationId xmlns:a16="http://schemas.microsoft.com/office/drawing/2014/main" id="{6F591780-E33E-2471-D25A-7B7D51D7D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56" y="2333229"/>
            <a:ext cx="4762535" cy="47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5BAB-4FB0-B49B-1045-ED66F9BA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9B98E-6953-33BD-C8E2-884EFAC93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692" y="705037"/>
            <a:ext cx="6096001" cy="4512422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“Debunking the Myths” of Written Events, by Texas DECA</a:t>
            </a: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</a:b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www.deca.org/compete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Videos</a:t>
            </a: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Formatting and Executive Summary</a:t>
            </a:r>
            <a:endParaRPr lang="en-US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5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Creating Effective Presentations and Visuals Video</a:t>
            </a:r>
            <a:endParaRPr lang="en-US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Proof and Editing Written Events Video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Business Operations Research Events Video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Project Management Events Video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Entrepreneurship Written Events Video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Integrated Marketing Campaign Events Video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1"/>
              </a:rPr>
              <a:t>Professional Selling Events Video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A group of people holding objects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2CA0A32-C49B-22A5-2C09-92079C060B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7" y="2497512"/>
            <a:ext cx="5311496" cy="53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1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C06B-408F-4E5D-2B3D-42CACE0E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b="1" dirty="0"/>
              <a:t>Written 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B05B9-3AC1-ACB3-7C20-CF52CE82040F}"/>
              </a:ext>
            </a:extLst>
          </p:cNvPr>
          <p:cNvSpPr txBox="1"/>
          <p:nvPr/>
        </p:nvSpPr>
        <p:spPr>
          <a:xfrm>
            <a:off x="1838596" y="1463315"/>
            <a:ext cx="922884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Contains a written report focusing on various topics in Entrepreneurship, Research, &amp; Project Management</a:t>
            </a:r>
          </a:p>
          <a:p>
            <a:r>
              <a:rPr lang="en-US" dirty="0"/>
              <a:t>	Written Report will be submitted online no later than February 10, 2023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A08C5-B73F-DE55-2AEF-9FF1435EE9F4}"/>
              </a:ext>
            </a:extLst>
          </p:cNvPr>
          <p:cNvSpPr txBox="1"/>
          <p:nvPr/>
        </p:nvSpPr>
        <p:spPr>
          <a:xfrm>
            <a:off x="5683623" y="3114728"/>
            <a:ext cx="55401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 prepared presentation of the report will be presented onsite at CDC for judge evaluation</a:t>
            </a:r>
          </a:p>
        </p:txBody>
      </p:sp>
    </p:spTree>
    <p:extLst>
      <p:ext uri="{BB962C8B-B14F-4D97-AF65-F5344CB8AC3E}">
        <p14:creationId xmlns:p14="http://schemas.microsoft.com/office/powerpoint/2010/main" val="231197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8B53-33BD-6F18-9F4E-BE86D3F3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Reasons for </a:t>
            </a:r>
            <a:r>
              <a:rPr lang="en-US" b="1" dirty="0">
                <a:hlinkClick r:id="rId2"/>
              </a:rPr>
              <a:t>Penalty Points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6D675-CC3D-664F-CD0E-02D946D26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886" y="1690688"/>
            <a:ext cx="7579936" cy="43141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Not using current year’s </a:t>
            </a:r>
            <a:r>
              <a:rPr lang="en-US" dirty="0">
                <a:hlinkClick r:id="rId3"/>
              </a:rPr>
              <a:t>guidelines</a:t>
            </a:r>
            <a:endParaRPr lang="en-US" dirty="0"/>
          </a:p>
          <a:p>
            <a:pPr lvl="1"/>
            <a:r>
              <a:rPr lang="en-US" dirty="0"/>
              <a:t>Guidelines change from year to year.  </a:t>
            </a:r>
            <a:r>
              <a:rPr lang="en-US" b="1" dirty="0"/>
              <a:t>READ the guidelines</a:t>
            </a:r>
            <a:r>
              <a:rPr lang="en-US" dirty="0"/>
              <a:t>, start to finish – including the judge’s rubrics.</a:t>
            </a:r>
          </a:p>
          <a:p>
            <a:r>
              <a:rPr lang="en-US" dirty="0"/>
              <a:t>Participants and/or advisor not signing the </a:t>
            </a:r>
            <a:r>
              <a:rPr lang="en-US" dirty="0">
                <a:hlinkClick r:id="rId4"/>
              </a:rPr>
              <a:t>Statement of Assurance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Must have signatures – cannot be “electronically” signed</a:t>
            </a:r>
          </a:p>
          <a:p>
            <a:r>
              <a:rPr lang="en-US" dirty="0"/>
              <a:t>Leaving out sections in the body of the written entry</a:t>
            </a:r>
          </a:p>
          <a:p>
            <a:r>
              <a:rPr lang="en-US" dirty="0"/>
              <a:t>Too many pages</a:t>
            </a:r>
          </a:p>
          <a:p>
            <a:r>
              <a:rPr lang="en-US" dirty="0"/>
              <a:t>Pages being larger than a standard 8 ½” x 11”</a:t>
            </a:r>
          </a:p>
          <a:p>
            <a:pPr lvl="1"/>
            <a:r>
              <a:rPr lang="en-US" dirty="0"/>
              <a:t>In using creative digital content (such as Canva), many participants use the wrong page size</a:t>
            </a:r>
          </a:p>
        </p:txBody>
      </p:sp>
      <p:pic>
        <p:nvPicPr>
          <p:cNvPr id="7" name="Picture 6" descr="A picture containing person, person, posing&#10;&#10;Description automatically generated">
            <a:extLst>
              <a:ext uri="{FF2B5EF4-FFF2-40B4-BE49-F238E27FC236}">
                <a16:creationId xmlns:a16="http://schemas.microsoft.com/office/drawing/2014/main" id="{C13AD460-DE37-AA85-7869-931244F44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794" y="2178948"/>
            <a:ext cx="4762535" cy="47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5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D1A3-2D12-661A-C29B-787B32C1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/>
          <a:lstStyle/>
          <a:p>
            <a:r>
              <a:rPr lang="en-US" dirty="0"/>
              <a:t>Tips for Written Event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33BFC-A991-1A26-ADB3-03C42C08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448"/>
            <a:ext cx="10515600" cy="50205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Don’t let the number of pages intimidate you.  Page totals listed in the Guidelines are </a:t>
            </a:r>
            <a:r>
              <a:rPr lang="en-US" b="1" dirty="0"/>
              <a:t>MAX</a:t>
            </a:r>
            <a:r>
              <a:rPr lang="en-US" dirty="0"/>
              <a:t> pages.  Use visuals throughout the paper to break up the wording.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Choose What/Who you know</a:t>
            </a:r>
          </a:p>
          <a:p>
            <a:r>
              <a:rPr lang="en-US" dirty="0"/>
              <a:t>Choose the right partners and DON’T procrastinate</a:t>
            </a:r>
          </a:p>
          <a:p>
            <a:r>
              <a:rPr lang="en-US" dirty="0"/>
              <a:t>Act like it’s REAL</a:t>
            </a:r>
          </a:p>
          <a:p>
            <a:r>
              <a:rPr lang="en-US" dirty="0"/>
              <a:t>Put in the TIME for researching/networking</a:t>
            </a:r>
          </a:p>
          <a:p>
            <a:pPr lvl="1"/>
            <a:r>
              <a:rPr lang="en-US" dirty="0"/>
              <a:t>Interview businesses and professionals in the business</a:t>
            </a:r>
          </a:p>
          <a:p>
            <a:r>
              <a:rPr lang="en-US" dirty="0"/>
              <a:t>Be Consistent with theme/colors/graphs</a:t>
            </a:r>
          </a:p>
          <a:p>
            <a:r>
              <a:rPr lang="en-US" dirty="0"/>
              <a:t>Make it visually appealing</a:t>
            </a:r>
          </a:p>
          <a:p>
            <a:r>
              <a:rPr lang="en-US" dirty="0"/>
              <a:t>Incorporate photos, charts, graphs, etc. throughout the paper</a:t>
            </a:r>
          </a:p>
        </p:txBody>
      </p:sp>
    </p:spTree>
    <p:extLst>
      <p:ext uri="{BB962C8B-B14F-4D97-AF65-F5344CB8AC3E}">
        <p14:creationId xmlns:p14="http://schemas.microsoft.com/office/powerpoint/2010/main" val="22254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D1A3-2D12-661A-C29B-787B32C1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/>
          <a:lstStyle/>
          <a:p>
            <a:r>
              <a:rPr lang="en-US" dirty="0"/>
              <a:t>Tips for Written Event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33BFC-A991-1A26-ADB3-03C42C08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1489435"/>
            <a:ext cx="4619134" cy="52507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Report should have cohesion and flow</a:t>
            </a:r>
          </a:p>
          <a:p>
            <a:r>
              <a:rPr lang="en-US" dirty="0"/>
              <a:t>Write WITH your partners</a:t>
            </a:r>
          </a:p>
          <a:p>
            <a:r>
              <a:rPr lang="en-US" dirty="0"/>
              <a:t>Use past paper examples</a:t>
            </a:r>
          </a:p>
          <a:p>
            <a:pPr lvl="1"/>
            <a:r>
              <a:rPr lang="en-US" dirty="0"/>
              <a:t>These can be found in </a:t>
            </a:r>
            <a:r>
              <a:rPr lang="en-US" dirty="0">
                <a:hlinkClick r:id="rId2"/>
              </a:rPr>
              <a:t>Section 2.1 of Teach DECA </a:t>
            </a:r>
            <a:r>
              <a:rPr lang="en-US" dirty="0"/>
              <a:t>and at </a:t>
            </a:r>
            <a:r>
              <a:rPr lang="en-US" dirty="0">
                <a:hlinkClick r:id="rId3"/>
              </a:rPr>
              <a:t>www.deca.org/compete</a:t>
            </a:r>
            <a:r>
              <a:rPr lang="en-US" dirty="0"/>
              <a:t> and by searching the web</a:t>
            </a:r>
          </a:p>
          <a:p>
            <a:r>
              <a:rPr lang="en-US" dirty="0"/>
              <a:t>Again, Keep it REAL.  Make sure timelines, budgets, etc. are realistic</a:t>
            </a:r>
          </a:p>
          <a:p>
            <a:r>
              <a:rPr lang="en-US" dirty="0"/>
              <a:t>Create the Executive Summary </a:t>
            </a:r>
            <a:r>
              <a:rPr lang="en-US" b="1" dirty="0"/>
              <a:t>LAST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78E92-23B5-D3BE-808C-BBEC84C70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62297">
            <a:off x="8449191" y="492089"/>
            <a:ext cx="3532164" cy="4658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C9EC4-676B-604A-E9DB-E16D60AA5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964" y="2498544"/>
            <a:ext cx="3347553" cy="43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D1A3-2D12-661A-C29B-787B32C1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/>
          <a:lstStyle/>
          <a:p>
            <a:r>
              <a:rPr lang="en-US" dirty="0"/>
              <a:t>Tips for Written Event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33BFC-A991-1A26-ADB3-03C42C08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4987"/>
            <a:ext cx="9471212" cy="4141975"/>
          </a:xfrm>
        </p:spPr>
        <p:txBody>
          <a:bodyPr>
            <a:normAutofit/>
          </a:bodyPr>
          <a:lstStyle/>
          <a:p>
            <a:r>
              <a:rPr lang="en-US" dirty="0"/>
              <a:t>Make it visually appealing… this is worth repeating!  Visuals create interest  </a:t>
            </a:r>
            <a:r>
              <a:rPr lang="en-US" sz="2000" dirty="0"/>
              <a:t>-- look at examples in </a:t>
            </a:r>
            <a:r>
              <a:rPr lang="en-US" sz="2000" dirty="0">
                <a:hlinkClick r:id="rId2"/>
              </a:rPr>
              <a:t>TeachDECA 2.1 </a:t>
            </a:r>
            <a:r>
              <a:rPr lang="en-US" sz="2000" dirty="0"/>
              <a:t>and </a:t>
            </a:r>
            <a:r>
              <a:rPr lang="en-US" sz="2000" dirty="0">
                <a:hlinkClick r:id="rId3"/>
              </a:rPr>
              <a:t>www.deca.org/compete</a:t>
            </a:r>
            <a:r>
              <a:rPr lang="en-US" sz="2000" dirty="0"/>
              <a:t> </a:t>
            </a:r>
            <a:endParaRPr lang="en-US" dirty="0"/>
          </a:p>
          <a:p>
            <a:r>
              <a:rPr lang="en-US" dirty="0"/>
              <a:t>Keep paragraphs concise</a:t>
            </a:r>
          </a:p>
          <a:p>
            <a:r>
              <a:rPr lang="en-US" dirty="0"/>
              <a:t>Brand your paper with a logo in the footer or throughout the paper</a:t>
            </a:r>
          </a:p>
          <a:p>
            <a:r>
              <a:rPr lang="en-US" dirty="0"/>
              <a:t>Keep paper organized – use consistent headings and sub-headings</a:t>
            </a:r>
          </a:p>
          <a:p>
            <a:r>
              <a:rPr lang="en-US" dirty="0"/>
              <a:t>Use the third-person perspective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3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D1A3-2D12-661A-C29B-787B32C1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/>
          <a:lstStyle/>
          <a:p>
            <a:r>
              <a:rPr lang="en-US" dirty="0"/>
              <a:t>Tips for Written Event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33BFC-A991-1A26-ADB3-03C42C08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494"/>
            <a:ext cx="10515600" cy="4778469"/>
          </a:xfrm>
        </p:spPr>
        <p:txBody>
          <a:bodyPr>
            <a:normAutofit/>
          </a:bodyPr>
          <a:lstStyle/>
          <a:p>
            <a:r>
              <a:rPr lang="en-US" dirty="0"/>
              <a:t>PROOFREAD and have adults proofread.  Check for spelling, formatting, correct grammar and word usage</a:t>
            </a:r>
          </a:p>
          <a:p>
            <a:r>
              <a:rPr lang="en-US" dirty="0"/>
              <a:t>PROOFREAD again… and again…</a:t>
            </a:r>
          </a:p>
          <a:p>
            <a:r>
              <a:rPr lang="en-US" dirty="0"/>
              <a:t>Save as a PDF before uploading</a:t>
            </a:r>
          </a:p>
          <a:p>
            <a:r>
              <a:rPr lang="en-US" dirty="0"/>
              <a:t>Double check formatting, spacing, etc. AFTER converted to a PDF document BEFORE uploading</a:t>
            </a:r>
          </a:p>
          <a:p>
            <a:r>
              <a:rPr lang="en-US" dirty="0"/>
              <a:t>DON’T FORGET THE SIGNED STATEMENT OF ASSURANCE at the beginning of the PDF document</a:t>
            </a:r>
          </a:p>
          <a:p>
            <a:r>
              <a:rPr lang="en-US" dirty="0"/>
              <a:t>Bring a printed copy of your report for the judge, but all materials will NOT be returned.  DECA folio is NOT required</a:t>
            </a:r>
          </a:p>
        </p:txBody>
      </p:sp>
    </p:spTree>
    <p:extLst>
      <p:ext uri="{BB962C8B-B14F-4D97-AF65-F5344CB8AC3E}">
        <p14:creationId xmlns:p14="http://schemas.microsoft.com/office/powerpoint/2010/main" val="131617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D1A3-2D12-661A-C29B-787B32C1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9" y="440541"/>
            <a:ext cx="10515600" cy="791322"/>
          </a:xfrm>
        </p:spPr>
        <p:txBody>
          <a:bodyPr/>
          <a:lstStyle/>
          <a:p>
            <a:r>
              <a:rPr lang="en-US" dirty="0"/>
              <a:t>Tips for writing the </a:t>
            </a:r>
            <a:r>
              <a:rPr lang="en-US" b="1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33BFC-A991-1A26-ADB3-03C42C08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59" y="1739012"/>
            <a:ext cx="4128940" cy="443857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/>
              <a:t>This is the most important part of the paper!</a:t>
            </a:r>
          </a:p>
          <a:p>
            <a:r>
              <a:rPr lang="en-US" dirty="0"/>
              <a:t>Do this LAST</a:t>
            </a:r>
          </a:p>
          <a:p>
            <a:r>
              <a:rPr lang="en-US" dirty="0"/>
              <a:t>Summarize the main points in the same order as it is presented in the paper</a:t>
            </a:r>
          </a:p>
          <a:p>
            <a:r>
              <a:rPr lang="en-US" dirty="0"/>
              <a:t>Describe your business and provide a conclusion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F32DF3-07B8-6F17-6BDF-B807AFA89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290" y="0"/>
            <a:ext cx="3267641" cy="4255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58155B-C34E-059F-8192-060F3D545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074" y="1563524"/>
            <a:ext cx="3147083" cy="4083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EC068-BD2F-5FDD-740D-CEA662E1A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805" y="2774160"/>
            <a:ext cx="3122329" cy="40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9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81484-2E22-3988-5B39-2DA703DD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50A0-F0DD-56D6-7E7E-3C348232D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Minutes TOTAL</a:t>
            </a:r>
          </a:p>
          <a:p>
            <a:pPr lvl="1"/>
            <a:r>
              <a:rPr lang="en-US" dirty="0"/>
              <a:t>Practice your timing and include 3-5 minutes for questions</a:t>
            </a:r>
          </a:p>
          <a:p>
            <a:pPr lvl="1"/>
            <a:r>
              <a:rPr lang="en-US" dirty="0"/>
              <a:t>Judges are not given pre-determined questions – so know your presentation and be prepared </a:t>
            </a:r>
          </a:p>
          <a:p>
            <a:r>
              <a:rPr lang="en-US" dirty="0"/>
              <a:t>Materials</a:t>
            </a:r>
          </a:p>
          <a:p>
            <a:pPr lvl="1"/>
            <a:r>
              <a:rPr lang="en-US" dirty="0"/>
              <a:t>Anything you can carry on your own</a:t>
            </a:r>
          </a:p>
          <a:p>
            <a:pPr lvl="1"/>
            <a:r>
              <a:rPr lang="en-US" dirty="0"/>
              <a:t>Monetary items may be used, but do not </a:t>
            </a:r>
            <a:br>
              <a:rPr lang="en-US" dirty="0"/>
            </a:br>
            <a:r>
              <a:rPr lang="en-US" dirty="0"/>
              <a:t>leave it with the judges</a:t>
            </a:r>
          </a:p>
          <a:p>
            <a:pPr lvl="1"/>
            <a:r>
              <a:rPr lang="en-US" dirty="0"/>
              <a:t>Visual Boards vs. PowerPoints – can use a mix</a:t>
            </a:r>
          </a:p>
          <a:p>
            <a:pPr lvl="2"/>
            <a:r>
              <a:rPr lang="en-US" b="1" dirty="0"/>
              <a:t>NO power outlets, extension cords, or INTERNET </a:t>
            </a:r>
            <a:br>
              <a:rPr lang="en-US" b="1" dirty="0"/>
            </a:br>
            <a:r>
              <a:rPr lang="en-US" b="1" dirty="0"/>
              <a:t>will be provided</a:t>
            </a:r>
          </a:p>
        </p:txBody>
      </p:sp>
      <p:pic>
        <p:nvPicPr>
          <p:cNvPr id="4" name="Picture 4" descr="Mermaid Car Wash Advertising Campaign - Allison R. Dille">
            <a:extLst>
              <a:ext uri="{FF2B5EF4-FFF2-40B4-BE49-F238E27FC236}">
                <a16:creationId xmlns:a16="http://schemas.microsoft.com/office/drawing/2014/main" id="{4E28ED40-8CAF-FE2F-42C3-65DC9763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03" y="3429000"/>
            <a:ext cx="4282697" cy="321425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able Flipchart economy A4 Landscape - DURABLE">
            <a:extLst>
              <a:ext uri="{FF2B5EF4-FFF2-40B4-BE49-F238E27FC236}">
                <a16:creationId xmlns:a16="http://schemas.microsoft.com/office/drawing/2014/main" id="{DEEFDBD3-2CA7-2D9F-CF4B-4718EE8B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762" y="289684"/>
            <a:ext cx="3176155" cy="16621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736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le Play Guide to the Glass" id="{F33B27C7-D32B-43F3-B150-3EE15F47745E}" vid="{84233C9A-719E-4B66-885E-8EAD319D2F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4204</TotalTime>
  <Words>842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Do the Work…</vt:lpstr>
      <vt:lpstr>What is a Written Event</vt:lpstr>
      <vt:lpstr>Common Reasons for Penalty Points</vt:lpstr>
      <vt:lpstr>Tips for Written Event Papers</vt:lpstr>
      <vt:lpstr>Tips for Written Event Papers</vt:lpstr>
      <vt:lpstr>Tips for Written Event Papers</vt:lpstr>
      <vt:lpstr>Tips for Written Event Papers</vt:lpstr>
      <vt:lpstr>Tips for writing the Executive Summary</vt:lpstr>
      <vt:lpstr>The Presentation</vt:lpstr>
      <vt:lpstr>Tips for the Presentation</vt:lpstr>
      <vt:lpstr>Tips for the Presentation</vt:lpstr>
      <vt:lpstr>Wrap it Up </vt:lpstr>
      <vt:lpstr>Online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Crockett Julie</dc:creator>
  <cp:lastModifiedBy>Julie Crockett</cp:lastModifiedBy>
  <cp:revision>22</cp:revision>
  <dcterms:created xsi:type="dcterms:W3CDTF">2022-10-24T16:53:59Z</dcterms:created>
  <dcterms:modified xsi:type="dcterms:W3CDTF">2024-01-02T21:12:09Z</dcterms:modified>
</cp:coreProperties>
</file>